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28"/>
  </p:notesMasterIdLst>
  <p:sldIdLst>
    <p:sldId id="281" r:id="rId3"/>
    <p:sldId id="282" r:id="rId4"/>
    <p:sldId id="283" r:id="rId5"/>
    <p:sldId id="288" r:id="rId6"/>
    <p:sldId id="284" r:id="rId7"/>
    <p:sldId id="285" r:id="rId8"/>
    <p:sldId id="286" r:id="rId9"/>
    <p:sldId id="287" r:id="rId10"/>
    <p:sldId id="257" r:id="rId11"/>
    <p:sldId id="268" r:id="rId12"/>
    <p:sldId id="269" r:id="rId13"/>
    <p:sldId id="272" r:id="rId14"/>
    <p:sldId id="273" r:id="rId15"/>
    <p:sldId id="297" r:id="rId16"/>
    <p:sldId id="290" r:id="rId17"/>
    <p:sldId id="280" r:id="rId18"/>
    <p:sldId id="278" r:id="rId19"/>
    <p:sldId id="289" r:id="rId20"/>
    <p:sldId id="276" r:id="rId21"/>
    <p:sldId id="292" r:id="rId22"/>
    <p:sldId id="293" r:id="rId23"/>
    <p:sldId id="294" r:id="rId24"/>
    <p:sldId id="295" r:id="rId25"/>
    <p:sldId id="296" r:id="rId26"/>
    <p:sldId id="264" r:id="rId2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CBFFDB-0F88-469A-8582-C4281C8057AE}" v="1" dt="2025-04-28T19:56:14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71" autoAdjust="0"/>
  </p:normalViewPr>
  <p:slideViewPr>
    <p:cSldViewPr snapToGrid="0" snapToObjects="1">
      <p:cViewPr varScale="1">
        <p:scale>
          <a:sx n="111" d="100"/>
          <a:sy n="111" d="100"/>
        </p:scale>
        <p:origin x="4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7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044AE-A62D-D54D-B969-7D373EC79E44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FE943-9F4C-D841-9524-3BFEBE507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64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74657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04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6026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828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509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2353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585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819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753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FE943-9F4C-D841-9524-3BFEBE507E09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7465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0457" y="166016"/>
            <a:ext cx="9231086" cy="65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96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-13605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34362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533" r="18670" b="14470"/>
          <a:stretch/>
        </p:blipFill>
        <p:spPr>
          <a:xfrm>
            <a:off x="0" y="3092147"/>
            <a:ext cx="12192000" cy="376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0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500"/>
              </a:lnSpc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0515600" cy="3713787"/>
          </a:xfrm>
        </p:spPr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  <a:lvl2pPr>
              <a:defRPr sz="2200" b="0" i="0">
                <a:latin typeface="Calibri Light" charset="0"/>
                <a:ea typeface="Calibri Light" charset="0"/>
                <a:cs typeface="Calibri Light" charset="0"/>
              </a:defRPr>
            </a:lvl2pPr>
            <a:lvl3pPr>
              <a:defRPr sz="1800" b="0" i="0">
                <a:latin typeface="Calibri Light" charset="0"/>
                <a:ea typeface="Calibri Light" charset="0"/>
                <a:cs typeface="Calibri Light" charset="0"/>
              </a:defRPr>
            </a:lvl3pPr>
            <a:lvl4pPr>
              <a:defRPr sz="1600" b="0" i="0">
                <a:latin typeface="Calibri Light" charset="0"/>
                <a:ea typeface="Calibri Light" charset="0"/>
                <a:cs typeface="Calibri Light" charset="0"/>
              </a:defRPr>
            </a:lvl4pPr>
            <a:lvl5pPr>
              <a:defRPr sz="1600" b="0" i="0"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FI" dirty="0"/>
              <a:t>11.10.2022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0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pPr lvl="0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500"/>
              </a:lnSpc>
              <a:defRPr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FI" dirty="0"/>
              <a:t>11.10.2022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9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40989"/>
            <a:ext cx="5027908" cy="1325563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27908" cy="3747402"/>
          </a:xfrm>
        </p:spPr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  <a:lvl2pPr>
              <a:defRPr b="0" i="0">
                <a:latin typeface="Calibri Light" charset="0"/>
                <a:ea typeface="Calibri Light" charset="0"/>
                <a:cs typeface="Calibri Light" charset="0"/>
              </a:defRPr>
            </a:lvl2pPr>
            <a:lvl3pPr>
              <a:defRPr b="0" i="0">
                <a:latin typeface="Calibri Light" charset="0"/>
                <a:ea typeface="Calibri Light" charset="0"/>
                <a:cs typeface="Calibri Light" charset="0"/>
              </a:defRPr>
            </a:lvl3pPr>
            <a:lvl4pPr>
              <a:defRPr b="0" i="0">
                <a:latin typeface="Calibri Light" charset="0"/>
                <a:ea typeface="Calibri Light" charset="0"/>
                <a:cs typeface="Calibri Light" charset="0"/>
              </a:defRPr>
            </a:lvl4pPr>
            <a:lvl5pPr>
              <a:defRPr b="0" i="0"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0"/>
            <a:ext cx="6019800" cy="6858000"/>
          </a:xfrm>
        </p:spPr>
        <p:txBody>
          <a:bodyPr/>
          <a:lstStyle>
            <a:lvl1pPr marL="0" indent="0">
              <a:buNone/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pPr lvl="0"/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FI" dirty="0"/>
              <a:t>11.10.2022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fld id="{E15F3321-FCD8-4643-A1C4-3513C22E49F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28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FI" dirty="0"/>
              <a:t>11.10.2022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450698"/>
            <a:ext cx="12192000" cy="368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871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533" r="18670" b="14470"/>
          <a:stretch/>
        </p:blipFill>
        <p:spPr>
          <a:xfrm>
            <a:off x="0" y="3092147"/>
            <a:ext cx="12192000" cy="376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3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409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0148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575370" y="6121831"/>
            <a:ext cx="9634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28.04.2025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739576" y="6121831"/>
            <a:ext cx="3904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606006" y="6121831"/>
            <a:ext cx="7477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fld id="{E15F3321-FCD8-4643-A1C4-3513C22E49FF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150" y="5934318"/>
            <a:ext cx="720348" cy="72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2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50" r:id="rId3"/>
    <p:sldLayoutId id="2147483660" r:id="rId4"/>
    <p:sldLayoutId id="2147483652" r:id="rId5"/>
    <p:sldLayoutId id="2147483661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isällön paikkamerkki 2"/>
          <p:cNvSpPr txBox="1">
            <a:spLocks/>
          </p:cNvSpPr>
          <p:nvPr userDrawn="1"/>
        </p:nvSpPr>
        <p:spPr>
          <a:xfrm>
            <a:off x="0" y="1932690"/>
            <a:ext cx="12192000" cy="95291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fi-FI" sz="2000" b="0" i="0" u="none" strike="noStrike" kern="1200" baseline="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Suomen Kennelliitto </a:t>
            </a:r>
            <a:r>
              <a:rPr lang="fi-FI" sz="2000" b="0" i="0" u="none" strike="noStrike" kern="1200" baseline="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– </a:t>
            </a:r>
            <a:r>
              <a:rPr lang="fi-FI" sz="2000" b="0" i="0" u="none" strike="noStrike" kern="1200" baseline="0" dirty="0" err="1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Finska</a:t>
            </a:r>
            <a:r>
              <a:rPr lang="fi-FI" sz="2000" b="0" i="0" u="none" strike="noStrike" kern="1200" baseline="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fi-FI" sz="2000" b="0" i="0" u="none" strike="noStrike" kern="1200" baseline="0" dirty="0" err="1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Kennelklubben</a:t>
            </a:r>
            <a:r>
              <a:rPr lang="fi-FI" sz="2000" b="0" i="0" u="none" strike="noStrike" kern="1200" baseline="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 ry.</a:t>
            </a:r>
          </a:p>
          <a:p>
            <a:pPr marL="0" indent="0" algn="ctr" rtl="0">
              <a:buNone/>
            </a:pPr>
            <a:r>
              <a:rPr lang="fi-FI" sz="2000" b="0" i="0" u="none" strike="noStrike" kern="1200" baseline="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nl-NL" sz="2000" b="0" i="0" u="none" strike="noStrike" kern="1200" baseline="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Valimotie 17-19  |  00380 Helsinki  |  (09) 887 300  |  kennelliitto.fi</a:t>
            </a:r>
            <a:endParaRPr lang="fi-FI" sz="2000" b="0" i="0" baseline="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90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Briefing</a:t>
            </a:r>
            <a:r>
              <a:rPr lang="fi-FI" dirty="0"/>
              <a:t> for </a:t>
            </a:r>
            <a:r>
              <a:rPr lang="fi-FI" dirty="0" err="1"/>
              <a:t>dog</a:t>
            </a:r>
            <a:r>
              <a:rPr lang="fi-FI" dirty="0"/>
              <a:t> show </a:t>
            </a:r>
            <a:r>
              <a:rPr lang="fi-FI" dirty="0" err="1"/>
              <a:t>judges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 err="1"/>
              <a:t>Updated</a:t>
            </a:r>
            <a:r>
              <a:rPr lang="fi-FI" dirty="0"/>
              <a:t> 28.4.2025</a:t>
            </a:r>
          </a:p>
        </p:txBody>
      </p:sp>
    </p:spTree>
    <p:extLst>
      <p:ext uri="{BB962C8B-B14F-4D97-AF65-F5344CB8AC3E}">
        <p14:creationId xmlns:p14="http://schemas.microsoft.com/office/powerpoint/2010/main" val="3921325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Evaluation of the dog’s behaviour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0515600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Attitude to judge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can be handled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avoids contact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aggressive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General behaviour – if the dog is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fearful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aggressive towards other dogs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 report must be filled in about the dog if it is graded with ’disqualified’ due to aggressive behaviour in the ring 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404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07524"/>
            <a:ext cx="10515600" cy="1325563"/>
          </a:xfrm>
        </p:spPr>
        <p:txBody>
          <a:bodyPr/>
          <a:lstStyle/>
          <a:p>
            <a:r>
              <a:rPr lang="fi-FI" dirty="0"/>
              <a:t>Grading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37540"/>
            <a:ext cx="8947826" cy="4840488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excellent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very</a:t>
            </a:r>
            <a:r>
              <a:rPr lang="fi-FI" dirty="0"/>
              <a:t> good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good</a:t>
            </a: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sufficient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pet</a:t>
            </a:r>
            <a:r>
              <a:rPr lang="fi-FI" dirty="0"/>
              <a:t> quality, a really poor specimen of the </a:t>
            </a:r>
            <a:r>
              <a:rPr lang="fi-FI" dirty="0" err="1"/>
              <a:t>breed</a:t>
            </a: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disqualified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faults</a:t>
            </a:r>
            <a:r>
              <a:rPr lang="fi-FI" dirty="0"/>
              <a:t> </a:t>
            </a:r>
            <a:r>
              <a:rPr lang="fi-FI" dirty="0" err="1"/>
              <a:t>mentioned</a:t>
            </a:r>
            <a:r>
              <a:rPr lang="fi-FI" dirty="0"/>
              <a:t> as </a:t>
            </a:r>
            <a:r>
              <a:rPr lang="fi-FI" dirty="0" err="1"/>
              <a:t>disqualifying</a:t>
            </a:r>
            <a:r>
              <a:rPr lang="fi-FI" dirty="0"/>
              <a:t> in the </a:t>
            </a:r>
            <a:r>
              <a:rPr lang="fi-FI" dirty="0" err="1"/>
              <a:t>breed</a:t>
            </a:r>
            <a:r>
              <a:rPr lang="fi-FI" dirty="0"/>
              <a:t> </a:t>
            </a:r>
            <a:r>
              <a:rPr lang="fi-FI" dirty="0" err="1"/>
              <a:t>standard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aggressive</a:t>
            </a:r>
            <a:r>
              <a:rPr lang="fi-FI" dirty="0"/>
              <a:t> </a:t>
            </a:r>
            <a:r>
              <a:rPr lang="fi-FI" dirty="0" err="1"/>
              <a:t>behaviour</a:t>
            </a:r>
            <a:r>
              <a:rPr lang="fi-FI" dirty="0"/>
              <a:t> (</a:t>
            </a:r>
            <a:r>
              <a:rPr lang="fi-FI" b="1" dirty="0" err="1"/>
              <a:t>also</a:t>
            </a:r>
            <a:r>
              <a:rPr lang="fi-FI" b="1" dirty="0"/>
              <a:t> a </a:t>
            </a:r>
            <a:r>
              <a:rPr lang="fi-FI" b="1" dirty="0" err="1"/>
              <a:t>report</a:t>
            </a:r>
            <a:r>
              <a:rPr lang="fi-FI" b="1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filled</a:t>
            </a:r>
            <a:r>
              <a:rPr lang="fi-FI" b="1" dirty="0"/>
              <a:t> in</a:t>
            </a:r>
            <a:r>
              <a:rPr lang="fi-FI" dirty="0"/>
              <a:t>)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dirty="0"/>
              <a:t> </a:t>
            </a:r>
            <a:r>
              <a:rPr lang="fi-FI" dirty="0" err="1"/>
              <a:t>though</a:t>
            </a:r>
            <a:r>
              <a:rPr lang="fi-FI" dirty="0"/>
              <a:t> </a:t>
            </a:r>
            <a:r>
              <a:rPr lang="fi-FI" dirty="0" err="1"/>
              <a:t>grading</a:t>
            </a:r>
            <a:r>
              <a:rPr lang="fi-FI" dirty="0"/>
              <a:t> is ’</a:t>
            </a:r>
            <a:r>
              <a:rPr lang="fi-FI" dirty="0" err="1"/>
              <a:t>disqualified</a:t>
            </a:r>
            <a:r>
              <a:rPr lang="fi-FI" dirty="0"/>
              <a:t>’, a WRITTEN CRITIQUE MUST BE GIVEN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cannot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judged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gait</a:t>
            </a:r>
            <a:r>
              <a:rPr lang="fi-FI" dirty="0"/>
              <a:t> and </a:t>
            </a:r>
            <a:r>
              <a:rPr lang="fi-FI" dirty="0" err="1"/>
              <a:t>movement</a:t>
            </a:r>
            <a:r>
              <a:rPr lang="fi-FI" dirty="0"/>
              <a:t> </a:t>
            </a:r>
            <a:r>
              <a:rPr lang="fi-FI" dirty="0" err="1"/>
              <a:t>cannot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assessed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cannot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examined</a:t>
            </a:r>
            <a:r>
              <a:rPr lang="fi-FI" dirty="0"/>
              <a:t> to </a:t>
            </a:r>
            <a:r>
              <a:rPr lang="fi-FI" dirty="0" err="1"/>
              <a:t>inspect</a:t>
            </a:r>
            <a:r>
              <a:rPr lang="fi-FI" dirty="0"/>
              <a:t>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bite</a:t>
            </a:r>
            <a:r>
              <a:rPr lang="fi-FI" dirty="0"/>
              <a:t>, </a:t>
            </a:r>
            <a:r>
              <a:rPr lang="fi-FI" dirty="0" err="1"/>
              <a:t>teeth</a:t>
            </a:r>
            <a:r>
              <a:rPr lang="fi-FI" dirty="0"/>
              <a:t>, </a:t>
            </a:r>
            <a:r>
              <a:rPr lang="fi-FI" dirty="0" err="1"/>
              <a:t>anatomy</a:t>
            </a:r>
            <a:r>
              <a:rPr lang="fi-FI" dirty="0"/>
              <a:t>, </a:t>
            </a:r>
            <a:r>
              <a:rPr lang="fi-FI" dirty="0" err="1"/>
              <a:t>construction</a:t>
            </a:r>
            <a:r>
              <a:rPr lang="fi-FI" dirty="0"/>
              <a:t>, </a:t>
            </a:r>
            <a:r>
              <a:rPr lang="fi-FI" dirty="0" err="1"/>
              <a:t>tail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testicles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even</a:t>
            </a:r>
            <a:r>
              <a:rPr lang="fi-FI" dirty="0"/>
              <a:t> </a:t>
            </a:r>
            <a:r>
              <a:rPr lang="fi-FI" dirty="0" err="1"/>
              <a:t>though</a:t>
            </a:r>
            <a:r>
              <a:rPr lang="fi-FI" dirty="0"/>
              <a:t> </a:t>
            </a:r>
            <a:r>
              <a:rPr lang="fi-FI" dirty="0" err="1"/>
              <a:t>grading</a:t>
            </a:r>
            <a:r>
              <a:rPr lang="fi-FI" dirty="0"/>
              <a:t> is ’</a:t>
            </a:r>
            <a:r>
              <a:rPr lang="fi-FI" dirty="0" err="1"/>
              <a:t>cannot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judged</a:t>
            </a:r>
            <a:r>
              <a:rPr lang="fi-FI" dirty="0"/>
              <a:t>’, a WRITTEN CRITIQUE MUST BE GIVEN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aspects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dog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endParaRPr lang="fi-FI" dirty="0"/>
          </a:p>
          <a:p>
            <a:pPr>
              <a:buClr>
                <a:schemeClr val="tx2"/>
              </a:buClr>
            </a:pPr>
            <a:endParaRPr lang="fi-FI" dirty="0"/>
          </a:p>
          <a:p>
            <a:pPr marL="457200" lvl="1" indent="0">
              <a:buClr>
                <a:schemeClr val="tx2"/>
              </a:buClr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11</a:t>
            </a:fld>
            <a:endParaRPr lang="fi-F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345392-BC4C-4DE6-A4B2-94997D96D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5592" y="1552252"/>
            <a:ext cx="16764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C2C2916-2AA5-42B6-9629-002EF69C8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5592" y="2099289"/>
            <a:ext cx="1676400" cy="228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6FF91C7-2070-4D81-B462-5ADD677B3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5592" y="2591214"/>
            <a:ext cx="16764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0826E495-DDEC-410F-942F-1A3FA78F0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117" y="3061218"/>
            <a:ext cx="1676400" cy="228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F3C1F24B-EFC4-4354-9E54-8171F6919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117" y="4175791"/>
            <a:ext cx="1676400" cy="2286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603A83F9-2AD2-4D2A-86F5-736865750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117" y="5281687"/>
            <a:ext cx="1676400" cy="2286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469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Placing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1550969"/>
            <a:ext cx="10866120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b="1" dirty="0" err="1"/>
              <a:t>Excellents</a:t>
            </a:r>
            <a:r>
              <a:rPr lang="fi-FI" b="1" dirty="0"/>
              <a:t> and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goods</a:t>
            </a:r>
            <a:r>
              <a:rPr lang="fi-FI" dirty="0"/>
              <a:t> (if less than four ’excellents’ in class) 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fi-FI" dirty="0"/>
              <a:t> 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/>
              <a:t>placed from 1 to 4 </a:t>
            </a:r>
            <a:r>
              <a:rPr lang="fi-FI" dirty="0"/>
              <a:t>in</a:t>
            </a:r>
            <a:r>
              <a:rPr lang="fi-FI" b="1" dirty="0"/>
              <a:t>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class</a:t>
            </a:r>
            <a:endParaRPr lang="fi-FI" dirty="0"/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b="1" dirty="0" err="1"/>
              <a:t>After</a:t>
            </a:r>
            <a:r>
              <a:rPr lang="fi-FI" b="1" dirty="0"/>
              <a:t> </a:t>
            </a:r>
            <a:r>
              <a:rPr lang="fi-FI" b="1" dirty="0" err="1"/>
              <a:t>placing</a:t>
            </a:r>
            <a:r>
              <a:rPr lang="fi-FI" b="1" dirty="0"/>
              <a:t> </a:t>
            </a:r>
            <a:r>
              <a:rPr lang="fi-FI" dirty="0"/>
              <a:t>the judge can </a:t>
            </a:r>
            <a:r>
              <a:rPr lang="fi-FI" dirty="0" err="1"/>
              <a:t>decide</a:t>
            </a:r>
            <a:r>
              <a:rPr lang="fi-FI" dirty="0"/>
              <a:t> 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fi-FI" dirty="0"/>
              <a:t>   how many </a:t>
            </a:r>
            <a:r>
              <a:rPr lang="fi-FI" b="1" dirty="0"/>
              <a:t>’CC quality’ (CQ) </a:t>
            </a:r>
            <a:r>
              <a:rPr lang="fi-FI" dirty="0"/>
              <a:t>gradings he/she wants to give 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fi-FI" dirty="0"/>
              <a:t>   to the ones graded ’</a:t>
            </a:r>
            <a:r>
              <a:rPr lang="fi-FI" b="1" dirty="0"/>
              <a:t>excellent</a:t>
            </a:r>
            <a:r>
              <a:rPr lang="fi-FI" dirty="0"/>
              <a:t>’</a:t>
            </a:r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12</a:t>
            </a:fld>
            <a:endParaRPr lang="fi-F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345392-BC4C-4DE6-A4B2-94997D96D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277" y="3218213"/>
            <a:ext cx="1676400" cy="228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24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83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FI" dirty="0"/>
              <a:t>Junior</a:t>
            </a:r>
            <a:r>
              <a:rPr lang="fi-FI" dirty="0"/>
              <a:t> </a:t>
            </a:r>
            <a:r>
              <a:rPr lang="en-FI" dirty="0"/>
              <a:t>CAC (JCAC) </a:t>
            </a:r>
            <a:r>
              <a:rPr lang="fi-FI" dirty="0"/>
              <a:t>/ </a:t>
            </a:r>
            <a:r>
              <a:rPr lang="en-FI" dirty="0"/>
              <a:t>Veteran</a:t>
            </a:r>
            <a:r>
              <a:rPr lang="fi-FI" dirty="0"/>
              <a:t> CAC</a:t>
            </a:r>
            <a:r>
              <a:rPr lang="en-FI" dirty="0"/>
              <a:t> (VCAC)</a:t>
            </a:r>
            <a:br>
              <a:rPr lang="en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0866120" cy="4441914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FI" dirty="0"/>
              <a:t>Junior CAC is awarded in the junior class to the best placed dog and bitch with CQ and which is eligible to receive it</a:t>
            </a:r>
            <a:endParaRPr lang="fi-FI" b="1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en-FI" dirty="0"/>
              <a:t>three </a:t>
            </a:r>
            <a:r>
              <a:rPr lang="en-FI" dirty="0" err="1"/>
              <a:t>JCACs</a:t>
            </a:r>
            <a:r>
              <a:rPr lang="en-FI" dirty="0"/>
              <a:t> from three different judges are needed for Finnish Junior Champion title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FI" dirty="0"/>
              <a:t>Veteran CAC is awarded in the veteran class to the best placed dog and bitch with CQ and which is eligible to receive it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en-FI" dirty="0"/>
              <a:t>three </a:t>
            </a:r>
            <a:r>
              <a:rPr lang="en-FI" dirty="0" err="1"/>
              <a:t>VCACs</a:t>
            </a:r>
            <a:r>
              <a:rPr lang="en-FI" dirty="0"/>
              <a:t> from three different judges are needed for Finnish Veteran Champion title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FI" dirty="0"/>
              <a:t>In international shows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and </a:t>
            </a:r>
            <a:r>
              <a:rPr lang="fi-FI" dirty="0" err="1"/>
              <a:t>bitch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en-FI" dirty="0"/>
              <a:t>‘Excellent 1</a:t>
            </a:r>
            <a:r>
              <a:rPr lang="fi-FI" dirty="0"/>
              <a:t> + CQ</a:t>
            </a:r>
            <a:r>
              <a:rPr lang="en-FI" dirty="0"/>
              <a:t>’ in junior and veteran classes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awarded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a CACIB-J and CACIB-V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no </a:t>
            </a:r>
            <a:r>
              <a:rPr lang="fi-FI" dirty="0" err="1"/>
              <a:t>reserve</a:t>
            </a:r>
            <a:r>
              <a:rPr lang="fi-FI" dirty="0"/>
              <a:t> </a:t>
            </a:r>
            <a:r>
              <a:rPr lang="fi-FI" dirty="0" err="1"/>
              <a:t>awards</a:t>
            </a:r>
            <a:r>
              <a:rPr lang="fi-FI" dirty="0"/>
              <a:t> for JCAC, VCAC, CACIB-J and CACIB-V</a:t>
            </a:r>
            <a:endParaRPr lang="en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383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Best dog / best </a:t>
            </a:r>
            <a:r>
              <a:rPr lang="fi-FI" dirty="0" err="1"/>
              <a:t>bitch</a:t>
            </a:r>
            <a:r>
              <a:rPr lang="fi-FI" dirty="0"/>
              <a:t> </a:t>
            </a:r>
            <a:r>
              <a:rPr lang="fi-FI" dirty="0" err="1"/>
              <a:t>class</a:t>
            </a:r>
            <a:r>
              <a:rPr lang="fi-FI" dirty="0"/>
              <a:t> and CAC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0945"/>
            <a:ext cx="10866120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All the </a:t>
            </a:r>
            <a:r>
              <a:rPr lang="fi-FI" b="1" dirty="0"/>
              <a:t>CC quality</a:t>
            </a:r>
            <a:r>
              <a:rPr lang="fi-FI" dirty="0"/>
              <a:t> dogs placed in their own classes take part in the </a:t>
            </a:r>
            <a:r>
              <a:rPr lang="fi-FI" b="1" dirty="0"/>
              <a:t>best dog/bitch class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Dogs and bitches are placed from 1 to 4</a:t>
            </a:r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b="1" dirty="0"/>
              <a:t>One</a:t>
            </a:r>
            <a:r>
              <a:rPr lang="fi-FI" dirty="0"/>
              <a:t>  </a:t>
            </a:r>
            <a:r>
              <a:rPr lang="fi-FI" b="1" dirty="0"/>
              <a:t>CAC</a:t>
            </a:r>
            <a:r>
              <a:rPr lang="fi-FI" dirty="0"/>
              <a:t> to the best </a:t>
            </a:r>
            <a:r>
              <a:rPr lang="fi-FI" dirty="0" err="1"/>
              <a:t>placed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and </a:t>
            </a:r>
            <a:r>
              <a:rPr lang="fi-FI" dirty="0" err="1"/>
              <a:t>bitch</a:t>
            </a:r>
            <a:r>
              <a:rPr lang="fi-FI" dirty="0"/>
              <a:t> which is eligible to compete for </a:t>
            </a:r>
            <a:r>
              <a:rPr lang="fi-FI" dirty="0" err="1"/>
              <a:t>it</a:t>
            </a:r>
            <a:r>
              <a:rPr lang="fi-FI" dirty="0"/>
              <a:t> 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One </a:t>
            </a:r>
            <a:r>
              <a:rPr lang="fi-FI" b="1" dirty="0"/>
              <a:t>res-CAC</a:t>
            </a:r>
            <a:r>
              <a:rPr lang="fi-FI" dirty="0"/>
              <a:t> to the next best </a:t>
            </a:r>
            <a:r>
              <a:rPr lang="fi-FI" dirty="0" err="1"/>
              <a:t>placed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and </a:t>
            </a:r>
            <a:r>
              <a:rPr lang="fi-FI" dirty="0" err="1"/>
              <a:t>bitch</a:t>
            </a:r>
            <a:r>
              <a:rPr lang="fi-FI" dirty="0"/>
              <a:t> </a:t>
            </a:r>
            <a:r>
              <a:rPr lang="fi-FI" dirty="0" err="1"/>
              <a:t>which</a:t>
            </a:r>
            <a:r>
              <a:rPr lang="fi-FI" dirty="0"/>
              <a:t> is eligible to to compete for it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781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CACIB, NORD CAC and BOB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10511"/>
            <a:ext cx="10515600" cy="44649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CACIB and </a:t>
            </a:r>
            <a:r>
              <a:rPr lang="fi-FI" b="1" dirty="0" err="1">
                <a:solidFill>
                  <a:schemeClr val="accent5">
                    <a:lumMod val="75000"/>
                  </a:schemeClr>
                </a:solidFill>
              </a:rPr>
              <a:t>reserve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-CACIB</a:t>
            </a:r>
          </a:p>
          <a:p>
            <a:r>
              <a:rPr lang="en-US" dirty="0"/>
              <a:t>To the best placed dog and bitch from other than junior or veteran class</a:t>
            </a:r>
          </a:p>
          <a:p>
            <a:r>
              <a:rPr lang="fi-FI" dirty="0"/>
              <a:t>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next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placed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and </a:t>
            </a:r>
            <a:r>
              <a:rPr lang="fi-FI" dirty="0" err="1"/>
              <a:t>bitch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junior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veteran</a:t>
            </a:r>
            <a:r>
              <a:rPr lang="fi-FI" dirty="0"/>
              <a:t> </a:t>
            </a:r>
            <a:r>
              <a:rPr lang="fi-FI" dirty="0" err="1"/>
              <a:t>class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NORDIC CAC and </a:t>
            </a:r>
            <a:r>
              <a:rPr lang="fi-FI" b="1" dirty="0" err="1">
                <a:solidFill>
                  <a:schemeClr val="accent5">
                    <a:lumMod val="75000"/>
                  </a:schemeClr>
                </a:solidFill>
              </a:rPr>
              <a:t>reserve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-NORDIC CAC</a:t>
            </a:r>
          </a:p>
          <a:p>
            <a:r>
              <a:rPr lang="en-US" dirty="0"/>
              <a:t>To the best placed dog and bitch which is not a Nordic Champion</a:t>
            </a:r>
          </a:p>
          <a:p>
            <a:r>
              <a:rPr lang="en-US" dirty="0"/>
              <a:t>To the next best placed dog and bitch which is not a Nordic Champion</a:t>
            </a:r>
          </a:p>
          <a:p>
            <a:endParaRPr lang="fi-FI" dirty="0"/>
          </a:p>
          <a:p>
            <a:r>
              <a:rPr lang="fi-FI" b="1" dirty="0"/>
              <a:t>BOB</a:t>
            </a:r>
            <a:r>
              <a:rPr lang="fi-FI" dirty="0"/>
              <a:t> </a:t>
            </a:r>
            <a:r>
              <a:rPr lang="fi-FI" dirty="0" err="1"/>
              <a:t>competition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the Best </a:t>
            </a:r>
            <a:r>
              <a:rPr lang="fi-FI" dirty="0" err="1"/>
              <a:t>Dog</a:t>
            </a:r>
            <a:r>
              <a:rPr lang="fi-FI" dirty="0"/>
              <a:t> and the Best </a:t>
            </a:r>
            <a:r>
              <a:rPr lang="fi-FI" dirty="0" err="1"/>
              <a:t>Bitch</a:t>
            </a:r>
            <a:r>
              <a:rPr lang="fi-FI" dirty="0"/>
              <a:t>! </a:t>
            </a:r>
          </a:p>
          <a:p>
            <a:pPr lvl="1"/>
            <a:r>
              <a:rPr lang="fi-FI" dirty="0"/>
              <a:t>In Finland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veteran</a:t>
            </a:r>
            <a:r>
              <a:rPr lang="fi-FI" dirty="0"/>
              <a:t> and the junior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win</a:t>
            </a:r>
            <a:r>
              <a:rPr lang="fi-FI" dirty="0"/>
              <a:t> BOB</a:t>
            </a:r>
          </a:p>
          <a:p>
            <a:r>
              <a:rPr lang="fi-FI" dirty="0"/>
              <a:t>BOB </a:t>
            </a:r>
            <a:r>
              <a:rPr lang="fi-FI" dirty="0" err="1"/>
              <a:t>veteran</a:t>
            </a:r>
            <a:endParaRPr lang="en-FI" dirty="0"/>
          </a:p>
          <a:p>
            <a:r>
              <a:rPr lang="en-FI" dirty="0"/>
              <a:t>BOB junior</a:t>
            </a:r>
            <a:endParaRPr lang="fi-FI" dirty="0"/>
          </a:p>
          <a:p>
            <a:r>
              <a:rPr lang="fi-FI" dirty="0"/>
              <a:t>BOB </a:t>
            </a:r>
            <a:r>
              <a:rPr lang="fi-FI" dirty="0" err="1"/>
              <a:t>puppy</a:t>
            </a:r>
            <a:r>
              <a:rPr lang="fi-FI" dirty="0"/>
              <a:t> (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puppy</a:t>
            </a:r>
            <a:r>
              <a:rPr lang="fi-FI" dirty="0"/>
              <a:t> </a:t>
            </a:r>
            <a:r>
              <a:rPr lang="fi-FI" dirty="0" err="1"/>
              <a:t>classes</a:t>
            </a:r>
            <a:r>
              <a:rPr lang="fi-FI" dirty="0"/>
              <a:t> </a:t>
            </a:r>
            <a:r>
              <a:rPr lang="fi-FI" dirty="0" err="1"/>
              <a:t>included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show)</a:t>
            </a:r>
          </a:p>
          <a:p>
            <a:r>
              <a:rPr lang="fi-FI" dirty="0"/>
              <a:t>BOB breeder’s group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568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Breed specific instructions (BSI)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1034932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Basics for all dogs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breathing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eyes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bite and teeth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weight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skin and coat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movement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behaviour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Special attention points for the listed breeds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355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Breed specific instructions (BSI) for </a:t>
            </a:r>
            <a:r>
              <a:rPr lang="fi-FI" dirty="0" err="1"/>
              <a:t>listed</a:t>
            </a:r>
            <a:r>
              <a:rPr lang="fi-FI" dirty="0"/>
              <a:t> </a:t>
            </a:r>
            <a:r>
              <a:rPr lang="fi-FI" dirty="0" err="1"/>
              <a:t>breeds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1034932" cy="4441914"/>
          </a:xfrm>
        </p:spPr>
        <p:txBody>
          <a:bodyPr>
            <a:normAutofit/>
          </a:bodyPr>
          <a:lstStyle/>
          <a:p>
            <a:r>
              <a:rPr lang="fi-FI" sz="2400" dirty="0"/>
              <a:t>The report must be filled in AFTER EACH BSI BREED</a:t>
            </a:r>
          </a:p>
          <a:p>
            <a:pPr lvl="1"/>
            <a:r>
              <a:rPr lang="fi-FI" sz="2400" dirty="0"/>
              <a:t>only after that the judging continues with the next breed</a:t>
            </a:r>
          </a:p>
          <a:p>
            <a:pPr marL="0" indent="0">
              <a:buNone/>
            </a:pPr>
            <a:endParaRPr lang="fi-FI" sz="2400" dirty="0"/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It takes only 5 minutes to fill in the report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The report can be filled in also from other than BSI breeds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The report is basically filled in by ticking boxes, all comments about the points to be noted are highly appreciated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Please mark clearly the amount of dogs which had any of the exaggerated characteristics or other points to note (both positive and negative)</a:t>
            </a:r>
          </a:p>
          <a:p>
            <a:pPr marL="0" indent="0">
              <a:buNone/>
            </a:pPr>
            <a:endParaRPr lang="fi-FI" sz="2400" dirty="0"/>
          </a:p>
          <a:p>
            <a:pPr marL="457200" indent="-457200">
              <a:buFont typeface="+mj-lt"/>
              <a:buAutoNum type="arabicPeriod"/>
            </a:pPr>
            <a:endParaRPr lang="fi-FI" sz="1800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endParaRPr lang="fi-FI" sz="220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406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accent5">
                    <a:lumMod val="75000"/>
                  </a:schemeClr>
                </a:solidFill>
              </a:rPr>
              <a:t>Note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0515600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NOTE!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chalking</a:t>
            </a:r>
            <a:r>
              <a:rPr lang="fi-FI" dirty="0"/>
              <a:t>, </a:t>
            </a:r>
            <a:r>
              <a:rPr lang="fi-FI" dirty="0" err="1"/>
              <a:t>spraying</a:t>
            </a:r>
            <a:r>
              <a:rPr lang="fi-FI" dirty="0"/>
              <a:t>, </a:t>
            </a:r>
            <a:r>
              <a:rPr lang="fi-FI" dirty="0" err="1"/>
              <a:t>dyeing</a:t>
            </a:r>
            <a:r>
              <a:rPr lang="fi-FI" dirty="0"/>
              <a:t> etc. is </a:t>
            </a:r>
            <a:r>
              <a:rPr lang="fi-FI" dirty="0" err="1"/>
              <a:t>strictly</a:t>
            </a:r>
            <a:r>
              <a:rPr lang="fi-FI" dirty="0"/>
              <a:t> </a:t>
            </a:r>
            <a:r>
              <a:rPr lang="fi-FI" dirty="0" err="1"/>
              <a:t>forbidden</a:t>
            </a:r>
            <a:endParaRPr lang="fi-FI" dirty="0"/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Only</a:t>
            </a:r>
            <a:r>
              <a:rPr lang="fi-FI" dirty="0"/>
              <a:t> the </a:t>
            </a:r>
            <a:r>
              <a:rPr lang="fi-FI" dirty="0" err="1"/>
              <a:t>veterinary</a:t>
            </a:r>
            <a:r>
              <a:rPr lang="fi-FI" dirty="0"/>
              <a:t> </a:t>
            </a:r>
            <a:r>
              <a:rPr lang="fi-FI" dirty="0" err="1"/>
              <a:t>documents</a:t>
            </a:r>
            <a:r>
              <a:rPr lang="fi-FI" dirty="0"/>
              <a:t> </a:t>
            </a:r>
            <a:r>
              <a:rPr lang="fi-FI" dirty="0" err="1"/>
              <a:t>written</a:t>
            </a:r>
            <a:r>
              <a:rPr lang="fi-FI" dirty="0"/>
              <a:t> on the </a:t>
            </a:r>
            <a:r>
              <a:rPr lang="fi-FI" dirty="0" err="1"/>
              <a:t>Finnish</a:t>
            </a:r>
            <a:r>
              <a:rPr lang="fi-FI" dirty="0"/>
              <a:t> Kennel </a:t>
            </a:r>
            <a:r>
              <a:rPr lang="fi-FI" dirty="0" err="1"/>
              <a:t>Club’s</a:t>
            </a:r>
            <a:r>
              <a:rPr lang="fi-FI" dirty="0"/>
              <a:t> </a:t>
            </a:r>
            <a:r>
              <a:rPr lang="fi-FI" dirty="0" err="1"/>
              <a:t>official</a:t>
            </a:r>
            <a:r>
              <a:rPr lang="fi-FI" dirty="0"/>
              <a:t> </a:t>
            </a:r>
            <a:r>
              <a:rPr lang="fi-FI" dirty="0" err="1"/>
              <a:t>form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taken</a:t>
            </a:r>
            <a:r>
              <a:rPr lang="fi-FI" dirty="0"/>
              <a:t> into </a:t>
            </a:r>
            <a:r>
              <a:rPr lang="fi-FI" dirty="0" err="1"/>
              <a:t>consideration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the </a:t>
            </a:r>
            <a:r>
              <a:rPr lang="fi-FI" dirty="0" err="1"/>
              <a:t>judge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wishes</a:t>
            </a:r>
            <a:endParaRPr lang="fi-FI" dirty="0"/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The testicles of all male dogs must be checked</a:t>
            </a:r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Docked and/or cropped dogs born after 1.1.2001 cannot be shown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30466" y="6121831"/>
            <a:ext cx="3013392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1771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Other remarks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01489"/>
            <a:ext cx="10866120" cy="4441914"/>
          </a:xfrm>
        </p:spPr>
        <p:txBody>
          <a:bodyPr/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Group finals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pre-judging in the collecting rings before going into the main ring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in the main ring make a short list of 6 to 8 </a:t>
            </a:r>
            <a:r>
              <a:rPr lang="fi-FI" dirty="0" err="1"/>
              <a:t>dogs</a:t>
            </a:r>
            <a:endParaRPr lang="fi-FI" dirty="0"/>
          </a:p>
          <a:p>
            <a:pPr marL="457200" lvl="1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Trainee</a:t>
            </a:r>
            <a:r>
              <a:rPr lang="fi-FI" dirty="0"/>
              <a:t> judges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 err="1"/>
              <a:t>qualified</a:t>
            </a:r>
            <a:r>
              <a:rPr lang="fi-FI" dirty="0"/>
              <a:t> judges who are studying a new breed</a:t>
            </a:r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the judge is expected to teach them by discussing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exhibits</a:t>
            </a:r>
            <a:endParaRPr lang="fi-FI" dirty="0"/>
          </a:p>
          <a:p>
            <a:pPr marL="457200" lvl="1" indent="0">
              <a:buClr>
                <a:schemeClr val="tx2"/>
              </a:buClr>
              <a:buNone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Travel </a:t>
            </a:r>
            <a:r>
              <a:rPr lang="fi-FI" dirty="0" err="1"/>
              <a:t>expenses</a:t>
            </a:r>
            <a:endParaRPr lang="fi-FI" dirty="0"/>
          </a:p>
          <a:p>
            <a:pPr lvl="1">
              <a:buClr>
                <a:schemeClr val="tx2"/>
              </a:buClr>
              <a:buFont typeface="Arial" charset="0"/>
              <a:buChar char="•"/>
            </a:pPr>
            <a:r>
              <a:rPr lang="en-US" dirty="0" err="1"/>
              <a:t>Reimbusement</a:t>
            </a:r>
            <a:r>
              <a:rPr lang="en-US" dirty="0"/>
              <a:t> form (</a:t>
            </a:r>
            <a:r>
              <a:rPr lang="fi-FI" dirty="0" err="1"/>
              <a:t>including</a:t>
            </a:r>
            <a:r>
              <a:rPr lang="fi-FI" dirty="0"/>
              <a:t> SSN </a:t>
            </a:r>
            <a:r>
              <a:rPr lang="fi-FI" dirty="0" err="1"/>
              <a:t>or</a:t>
            </a:r>
            <a:r>
              <a:rPr lang="fi-FI" dirty="0"/>
              <a:t> DOB</a:t>
            </a:r>
            <a:r>
              <a:rPr lang="en-US" dirty="0"/>
              <a:t>) with all required receipts included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936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Welcome</a:t>
            </a:r>
            <a:r>
              <a:rPr lang="fi-FI" dirty="0"/>
              <a:t> to Finland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</a:t>
            </a:fld>
            <a:endParaRPr lang="fi-FI"/>
          </a:p>
        </p:txBody>
      </p:sp>
      <p:pic>
        <p:nvPicPr>
          <p:cNvPr id="14" name="Sisällön paikkamerkki 13" descr="Kuva, joka sisältää kohteen koira, ulko, lumi, puu&#10;&#10;Kuvaus luotu automaattisesti">
            <a:extLst>
              <a:ext uri="{FF2B5EF4-FFF2-40B4-BE49-F238E27FC236}">
                <a16:creationId xmlns:a16="http://schemas.microsoft.com/office/drawing/2014/main" id="{317839BB-556A-4409-B6BF-466FB73583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933" y="1331581"/>
            <a:ext cx="4064582" cy="2812123"/>
          </a:xfrm>
        </p:spPr>
      </p:pic>
      <p:pic>
        <p:nvPicPr>
          <p:cNvPr id="16" name="Kuva 15" descr="Kuva, joka sisältää kohteen ruoho, ulko, puu, eläin&#10;&#10;Kuvaus luotu automaattisesti">
            <a:extLst>
              <a:ext uri="{FF2B5EF4-FFF2-40B4-BE49-F238E27FC236}">
                <a16:creationId xmlns:a16="http://schemas.microsoft.com/office/drawing/2014/main" id="{129FD892-9035-4F23-B789-49B2D2E34A0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8401" y="1293186"/>
            <a:ext cx="3516638" cy="2421515"/>
          </a:xfrm>
          <a:prstGeom prst="rect">
            <a:avLst/>
          </a:prstGeom>
        </p:spPr>
      </p:pic>
      <p:pic>
        <p:nvPicPr>
          <p:cNvPr id="18" name="Kuva 17" descr="Kuva, joka sisältää kohteen puu, ruoho, koira, ulko&#10;&#10;Kuvaus luotu automaattisesti">
            <a:extLst>
              <a:ext uri="{FF2B5EF4-FFF2-40B4-BE49-F238E27FC236}">
                <a16:creationId xmlns:a16="http://schemas.microsoft.com/office/drawing/2014/main" id="{8E67FFDF-13FF-4F3D-B871-E97DDBE5261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2139" y="1331581"/>
            <a:ext cx="3516638" cy="2383120"/>
          </a:xfrm>
          <a:prstGeom prst="rect">
            <a:avLst/>
          </a:prstGeom>
        </p:spPr>
      </p:pic>
      <p:pic>
        <p:nvPicPr>
          <p:cNvPr id="20" name="Kuva 19" descr="Kuva, joka sisältää kohteen ulko, koira, nisäkäs, eläin&#10;&#10;Kuvaus luotu automaattisesti">
            <a:extLst>
              <a:ext uri="{FF2B5EF4-FFF2-40B4-BE49-F238E27FC236}">
                <a16:creationId xmlns:a16="http://schemas.microsoft.com/office/drawing/2014/main" id="{FFF42B7F-3407-4572-9C5F-863D23F48E6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1943" y="4019608"/>
            <a:ext cx="3763695" cy="2626516"/>
          </a:xfrm>
          <a:prstGeom prst="rect">
            <a:avLst/>
          </a:prstGeom>
        </p:spPr>
      </p:pic>
      <p:pic>
        <p:nvPicPr>
          <p:cNvPr id="22" name="Kuva 21" descr="Kuva, joka sisältää kohteen ruoho, eläin, nisäkäs, puu&#10;&#10;Kuvaus luotu automaattisesti">
            <a:extLst>
              <a:ext uri="{FF2B5EF4-FFF2-40B4-BE49-F238E27FC236}">
                <a16:creationId xmlns:a16="http://schemas.microsoft.com/office/drawing/2014/main" id="{BB402705-5DED-4ECB-81AA-C9E81FC1CED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1249" y="4031800"/>
            <a:ext cx="3808653" cy="2615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8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nice</a:t>
            </a:r>
            <a:r>
              <a:rPr lang="fi-FI" dirty="0"/>
              <a:t> show </a:t>
            </a:r>
            <a:r>
              <a:rPr lang="fi-FI" dirty="0" err="1"/>
              <a:t>day</a:t>
            </a:r>
            <a:r>
              <a:rPr lang="fi-FI" dirty="0"/>
              <a:t>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 dirty="0" err="1"/>
              <a:t>questions</a:t>
            </a:r>
            <a:r>
              <a:rPr lang="fi-FI" dirty="0"/>
              <a:t>, just </a:t>
            </a:r>
            <a:r>
              <a:rPr lang="fi-FI" dirty="0" err="1"/>
              <a:t>ask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ring</a:t>
            </a:r>
            <a:r>
              <a:rPr lang="fi-FI" dirty="0"/>
              <a:t> </a:t>
            </a:r>
            <a:r>
              <a:rPr lang="fi-FI" dirty="0" err="1"/>
              <a:t>steward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show </a:t>
            </a:r>
            <a:r>
              <a:rPr lang="fi-FI" dirty="0" err="1"/>
              <a:t>committee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fi-FI" dirty="0"/>
              <a:t>Show </a:t>
            </a:r>
            <a:r>
              <a:rPr lang="fi-FI" dirty="0" err="1"/>
              <a:t>lunch</a:t>
            </a:r>
            <a:r>
              <a:rPr lang="fi-FI" dirty="0"/>
              <a:t>, </a:t>
            </a:r>
            <a:r>
              <a:rPr lang="fi-FI" dirty="0" err="1"/>
              <a:t>place</a:t>
            </a:r>
            <a:r>
              <a:rPr lang="fi-FI" dirty="0"/>
              <a:t> and </a:t>
            </a:r>
            <a:r>
              <a:rPr lang="fi-FI" dirty="0" err="1"/>
              <a:t>time</a:t>
            </a:r>
            <a:endParaRPr lang="fi-FI" dirty="0"/>
          </a:p>
          <a:p>
            <a:r>
              <a:rPr lang="fi-FI" dirty="0" err="1"/>
              <a:t>Treasurer</a:t>
            </a:r>
            <a:r>
              <a:rPr lang="fi-FI" dirty="0"/>
              <a:t>, </a:t>
            </a:r>
            <a:r>
              <a:rPr lang="fi-FI" dirty="0" err="1"/>
              <a:t>travel</a:t>
            </a:r>
            <a:r>
              <a:rPr lang="fi-FI" dirty="0"/>
              <a:t> </a:t>
            </a:r>
            <a:r>
              <a:rPr lang="fi-FI" dirty="0" err="1"/>
              <a:t>costs</a:t>
            </a:r>
            <a:endParaRPr lang="fi-FI" dirty="0"/>
          </a:p>
          <a:p>
            <a:r>
              <a:rPr lang="fi-FI" dirty="0" err="1"/>
              <a:t>Transportation</a:t>
            </a:r>
            <a:r>
              <a:rPr lang="fi-FI" dirty="0"/>
              <a:t> </a:t>
            </a:r>
          </a:p>
          <a:p>
            <a:r>
              <a:rPr lang="fi-FI" dirty="0" err="1"/>
              <a:t>Dinner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and </a:t>
            </a:r>
            <a:r>
              <a:rPr lang="fi-FI" dirty="0" err="1"/>
              <a:t>place</a:t>
            </a:r>
            <a:endParaRPr lang="fi-FI" dirty="0"/>
          </a:p>
          <a:p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relevant</a:t>
            </a:r>
            <a:r>
              <a:rPr lang="fi-FI" dirty="0"/>
              <a:t> </a:t>
            </a:r>
            <a:r>
              <a:rPr lang="fi-FI" dirty="0" err="1"/>
              <a:t>information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528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breeds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21</a:t>
            </a:fld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five domestic breeds in Finland: the Karelian Bear Dog, the Lapponian Herder, the Finnish Hound, the Finnish Lapponian Dog, and our national breed, the Finnish Spitz. </a:t>
            </a:r>
          </a:p>
          <a:p>
            <a:r>
              <a:rPr lang="en-US" dirty="0"/>
              <a:t>The breeds constitute an integral part of the Finnish cultural heritage. The Finnish Kennel Club and the breed clubs representing Finnish breeds have an important task: to guarantee that the breeds are preserved and that they are viable also in the future.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25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5B346A-3FFF-409F-A9E7-AD3C10D7D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9788"/>
            <a:ext cx="10960768" cy="1325563"/>
          </a:xfrm>
        </p:spPr>
        <p:txBody>
          <a:bodyPr/>
          <a:lstStyle/>
          <a:p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Spitz</a:t>
            </a:r>
            <a:endParaRPr lang="fi-FI" dirty="0"/>
          </a:p>
        </p:txBody>
      </p:sp>
      <p:pic>
        <p:nvPicPr>
          <p:cNvPr id="8" name="Sisällön paikkamerkki 7" descr="Kuva, joka sisältää kohteen koira, ulko, lumi, puu&#10;&#10;Kuvaus luotu automaattisesti">
            <a:extLst>
              <a:ext uri="{FF2B5EF4-FFF2-40B4-BE49-F238E27FC236}">
                <a16:creationId xmlns:a16="http://schemas.microsoft.com/office/drawing/2014/main" id="{776FC6BC-4D31-4C6B-B908-D3A9AAFA0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90611" y="0"/>
            <a:ext cx="4914900" cy="3400425"/>
          </a:xfr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2FC3A8-2BCA-46FF-9AF8-E718DC204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55B0AE-3D05-48C2-951B-8B946296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FB8651-0E7D-4420-BE62-DEC30D95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22</a:t>
            </a:fld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BE07567-9B3D-4F48-86B3-9B76497E55FF}"/>
              </a:ext>
            </a:extLst>
          </p:cNvPr>
          <p:cNvSpPr txBox="1"/>
          <p:nvPr/>
        </p:nvSpPr>
        <p:spPr>
          <a:xfrm>
            <a:off x="838200" y="1844842"/>
            <a:ext cx="625241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Finnish Hound is used almost 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solely to hunt </a:t>
            </a:r>
            <a:r>
              <a:rPr lang="fi-FI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hares</a:t>
            </a:r>
            <a:r>
              <a:rPr lang="fi-FI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fi-FI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or</a:t>
            </a:r>
            <a:r>
              <a:rPr lang="fi-FI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fi-FI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foxes</a:t>
            </a:r>
            <a:r>
              <a:rPr lang="fi-FI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endParaRPr lang="fi-FI" dirty="0"/>
          </a:p>
        </p:txBody>
      </p:sp>
      <p:sp>
        <p:nvSpPr>
          <p:cNvPr id="10" name="Otsikko 1">
            <a:extLst>
              <a:ext uri="{FF2B5EF4-FFF2-40B4-BE49-F238E27FC236}">
                <a16:creationId xmlns:a16="http://schemas.microsoft.com/office/drawing/2014/main" id="{03F60608-BBD5-4244-820A-87AC2C2CF8C6}"/>
              </a:ext>
            </a:extLst>
          </p:cNvPr>
          <p:cNvSpPr txBox="1">
            <a:spLocks/>
          </p:cNvSpPr>
          <p:nvPr/>
        </p:nvSpPr>
        <p:spPr>
          <a:xfrm>
            <a:off x="838200" y="575439"/>
            <a:ext cx="10182726" cy="1622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ts val="4500"/>
              </a:lnSpc>
              <a:spcBef>
                <a:spcPct val="0"/>
              </a:spcBef>
              <a:buNone/>
              <a:defRPr sz="4400" b="0" i="0" kern="1200">
                <a:solidFill>
                  <a:schemeClr val="tx2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Hound</a:t>
            </a:r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6F2FB412-1ED6-4038-A4D1-02ED6C682917}"/>
              </a:ext>
            </a:extLst>
          </p:cNvPr>
          <p:cNvSpPr txBox="1"/>
          <p:nvPr/>
        </p:nvSpPr>
        <p:spPr>
          <a:xfrm>
            <a:off x="838201" y="4222444"/>
            <a:ext cx="62524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Finnish Spitz primarily barks at birds 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up in trees, using its voice to indicate 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location of game</a:t>
            </a:r>
            <a:r>
              <a:rPr lang="en-US" dirty="0"/>
              <a:t>.</a:t>
            </a:r>
            <a:endParaRPr lang="fi-FI" dirty="0"/>
          </a:p>
        </p:txBody>
      </p:sp>
      <p:pic>
        <p:nvPicPr>
          <p:cNvPr id="14" name="Kuva 13" descr="Kuva, joka sisältää kohteen puu, ruoho, koira, ulko&#10;&#10;Kuvaus luotu automaattisesti">
            <a:extLst>
              <a:ext uri="{FF2B5EF4-FFF2-40B4-BE49-F238E27FC236}">
                <a16:creationId xmlns:a16="http://schemas.microsoft.com/office/drawing/2014/main" id="{BB50E54E-8908-47E4-945B-2A8BF2103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682" y="3314283"/>
            <a:ext cx="4905375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611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09C422-E9D0-454D-8A34-8DB935E90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Finnish</a:t>
            </a:r>
            <a:r>
              <a:rPr lang="fi-FI" dirty="0"/>
              <a:t> Lapponian </a:t>
            </a:r>
            <a:r>
              <a:rPr lang="fi-FI" dirty="0" err="1"/>
              <a:t>Dog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F2BBE1-1A1F-45E5-A431-5B68923EB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01490"/>
            <a:ext cx="6011778" cy="3219689"/>
          </a:xfrm>
        </p:spPr>
        <p:txBody>
          <a:bodyPr>
            <a:normAutofit/>
          </a:bodyPr>
          <a:lstStyle/>
          <a:p>
            <a:r>
              <a:rPr lang="en-US" dirty="0"/>
              <a:t>The Finnish Lapponian Dog shares its roots with the Lapponian Herder and the Swedish </a:t>
            </a:r>
            <a:r>
              <a:rPr lang="en-US" dirty="0" err="1"/>
              <a:t>Lapphund</a:t>
            </a:r>
            <a:r>
              <a:rPr lang="en-US" dirty="0"/>
              <a:t>. </a:t>
            </a:r>
          </a:p>
          <a:p>
            <a:r>
              <a:rPr lang="en-US" dirty="0"/>
              <a:t>It is descended for the long-haired reindeer herding dogs that are common in the fell regions of Lapland.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42C100-B2EA-403F-A0B9-48636EA13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BB99DB-76B8-47AF-B1B4-D24788D36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AE89C1-D6D3-45CB-92D4-64C0AD01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23</a:t>
            </a:fld>
            <a:endParaRPr lang="fi-FI"/>
          </a:p>
        </p:txBody>
      </p:sp>
      <p:pic>
        <p:nvPicPr>
          <p:cNvPr id="11" name="Kuva 10" descr="Kuva, joka sisältää kohteen ruoho, ulko, puu, eläin&#10;&#10;Kuvaus luotu automaattisesti">
            <a:extLst>
              <a:ext uri="{FF2B5EF4-FFF2-40B4-BE49-F238E27FC236}">
                <a16:creationId xmlns:a16="http://schemas.microsoft.com/office/drawing/2014/main" id="{3DA96667-10C0-4366-BDF9-5BD8A13B0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7575" y="3429000"/>
            <a:ext cx="4924425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809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990A74-4B30-4A3A-BA58-43136A74D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Lapponian </a:t>
            </a:r>
            <a:r>
              <a:rPr lang="fi-FI" dirty="0" err="1"/>
              <a:t>Herder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D4A510-BDEF-4BCC-9F61-BEECC76C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1489"/>
            <a:ext cx="5514474" cy="3713787"/>
          </a:xfrm>
        </p:spPr>
        <p:txBody>
          <a:bodyPr/>
          <a:lstStyle/>
          <a:p>
            <a:r>
              <a:rPr lang="en-US" dirty="0"/>
              <a:t>The Lapponian Herder serves nowadays mainly as a companion dog and it is also widely used for different canine activities.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3DE73E-90F9-49BD-AD8D-11BB8293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80EC5C-FD06-4999-BF54-1A178B3E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13C554-756D-422E-A9E3-04BCE4B8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24</a:t>
            </a:fld>
            <a:endParaRPr lang="fi-FI"/>
          </a:p>
        </p:txBody>
      </p:sp>
      <p:pic>
        <p:nvPicPr>
          <p:cNvPr id="8" name="Kuva 7" descr="Kuva, joka sisältää kohteen ruoho, eläin, nisäkäs, puu&#10;&#10;Kuvaus luotu automaattisesti">
            <a:extLst>
              <a:ext uri="{FF2B5EF4-FFF2-40B4-BE49-F238E27FC236}">
                <a16:creationId xmlns:a16="http://schemas.microsoft.com/office/drawing/2014/main" id="{8736A68D-72C2-46C8-BA78-7915667B1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7575" y="-24136"/>
            <a:ext cx="4924425" cy="3381375"/>
          </a:xfrm>
          <a:prstGeom prst="rect">
            <a:avLst/>
          </a:prstGeom>
        </p:spPr>
      </p:pic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A7F88206-3D2F-4515-98C6-330F31B5CBEE}"/>
              </a:ext>
            </a:extLst>
          </p:cNvPr>
          <p:cNvSpPr txBox="1">
            <a:spLocks/>
          </p:cNvSpPr>
          <p:nvPr/>
        </p:nvSpPr>
        <p:spPr>
          <a:xfrm>
            <a:off x="838201" y="4571999"/>
            <a:ext cx="5281862" cy="1549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2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6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6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Karelian Bear Dog is mainly used by hunters to corner elk and bear.</a:t>
            </a:r>
            <a:endParaRPr lang="fi-FI" dirty="0"/>
          </a:p>
        </p:txBody>
      </p:sp>
      <p:sp>
        <p:nvSpPr>
          <p:cNvPr id="10" name="Otsikko 1">
            <a:extLst>
              <a:ext uri="{FF2B5EF4-FFF2-40B4-BE49-F238E27FC236}">
                <a16:creationId xmlns:a16="http://schemas.microsoft.com/office/drawing/2014/main" id="{EBF916BA-F753-4C6D-B711-9252AA64C9AF}"/>
              </a:ext>
            </a:extLst>
          </p:cNvPr>
          <p:cNvSpPr txBox="1">
            <a:spLocks/>
          </p:cNvSpPr>
          <p:nvPr/>
        </p:nvSpPr>
        <p:spPr>
          <a:xfrm>
            <a:off x="834189" y="3449053"/>
            <a:ext cx="10672011" cy="1443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ts val="4500"/>
              </a:lnSpc>
              <a:spcBef>
                <a:spcPct val="0"/>
              </a:spcBef>
              <a:buNone/>
              <a:defRPr sz="4400" b="0" i="0" kern="1200">
                <a:solidFill>
                  <a:schemeClr val="tx2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fi-FI" dirty="0"/>
              <a:t>Karelian </a:t>
            </a:r>
            <a:r>
              <a:rPr lang="fi-FI" dirty="0" err="1"/>
              <a:t>Bear</a:t>
            </a:r>
            <a:r>
              <a:rPr lang="fi-FI" dirty="0"/>
              <a:t> </a:t>
            </a:r>
            <a:r>
              <a:rPr lang="fi-FI" dirty="0" err="1"/>
              <a:t>Dog</a:t>
            </a:r>
            <a:endParaRPr lang="fi-FI" dirty="0"/>
          </a:p>
        </p:txBody>
      </p:sp>
      <p:pic>
        <p:nvPicPr>
          <p:cNvPr id="11" name="Kuva 10" descr="Kuva, joka sisältää kohteen ulko, koira, nisäkäs, eläin&#10;&#10;Kuvaus luotu automaattisesti">
            <a:extLst>
              <a:ext uri="{FF2B5EF4-FFF2-40B4-BE49-F238E27FC236}">
                <a16:creationId xmlns:a16="http://schemas.microsoft.com/office/drawing/2014/main" id="{0FABCCE6-DF39-417E-BC86-B39920C24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591" y="3357239"/>
            <a:ext cx="4886325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148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048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</a:t>
            </a:r>
            <a:r>
              <a:rPr lang="fi-FI" dirty="0" err="1"/>
              <a:t>Finnish</a:t>
            </a:r>
            <a:r>
              <a:rPr lang="fi-FI" dirty="0"/>
              <a:t> Kennel Club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64777"/>
            <a:ext cx="10515600" cy="41505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The Finnish Kennel Club was established in 1889 (135 000 members)</a:t>
            </a:r>
          </a:p>
          <a:p>
            <a:pPr fontAlgn="base"/>
            <a:r>
              <a:rPr lang="en-US" dirty="0"/>
              <a:t>There are about 800,000 dogs in Finland (2024) and pedigree dogs account for approx. 70% of this number. </a:t>
            </a:r>
          </a:p>
          <a:p>
            <a:pPr fontAlgn="base"/>
            <a:r>
              <a:rPr lang="en-US" dirty="0"/>
              <a:t>Finland is home to more than 300 dog breeds and each of them has its own breed association. </a:t>
            </a:r>
          </a:p>
          <a:p>
            <a:pPr fontAlgn="base"/>
            <a:r>
              <a:rPr lang="en-US" dirty="0"/>
              <a:t>The Finnish Kennel Club registers some 40,000 dogs each year. </a:t>
            </a:r>
          </a:p>
          <a:p>
            <a:pPr fontAlgn="base"/>
            <a:r>
              <a:rPr lang="en-US" dirty="0"/>
              <a:t>The first dog show was arranged in 1891.</a:t>
            </a:r>
          </a:p>
          <a:p>
            <a:pPr fontAlgn="base"/>
            <a:r>
              <a:rPr lang="en-US" dirty="0"/>
              <a:t>Shows are extremely popular in Finland. </a:t>
            </a:r>
          </a:p>
          <a:p>
            <a:pPr fontAlgn="base"/>
            <a:r>
              <a:rPr lang="en-US" dirty="0"/>
              <a:t>About 300 shows / year (45 all breed shows)</a:t>
            </a:r>
          </a:p>
          <a:p>
            <a:pPr fontAlgn="base"/>
            <a:r>
              <a:rPr lang="en-US" dirty="0"/>
              <a:t>The annual number of dog show entries exceeds 179,000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739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Dog</a:t>
            </a:r>
            <a:r>
              <a:rPr lang="fi-FI" dirty="0"/>
              <a:t> </a:t>
            </a:r>
            <a:r>
              <a:rPr lang="fi-FI" dirty="0" err="1"/>
              <a:t>welfare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health and wellbeing of dogs </a:t>
            </a:r>
            <a:r>
              <a:rPr lang="en-US" dirty="0"/>
              <a:t>is the </a:t>
            </a:r>
            <a:r>
              <a:rPr lang="en-US" b="1" dirty="0"/>
              <a:t>primary</a:t>
            </a:r>
            <a:r>
              <a:rPr lang="en-US" dirty="0"/>
              <a:t> concern in all Finnish Kennel Club's rules and activities related to dog breeding </a:t>
            </a:r>
          </a:p>
          <a:p>
            <a:pPr lvl="1"/>
            <a:r>
              <a:rPr lang="en-US" sz="2800" dirty="0"/>
              <a:t>Dog shows as well!</a:t>
            </a:r>
          </a:p>
          <a:p>
            <a:pPr marL="457200" lvl="1" indent="0">
              <a:buNone/>
            </a:pPr>
            <a:endParaRPr lang="en-US" sz="2800" dirty="0"/>
          </a:p>
          <a:p>
            <a:r>
              <a:rPr lang="en-US" dirty="0"/>
              <a:t>Our rules are in harmony with the Animal Welfare Act and the Animal Welfare Decree as well as with other official regulations which apply to the breeding of animals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2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Welcome</a:t>
            </a:r>
            <a:r>
              <a:rPr lang="fi-FI" dirty="0"/>
              <a:t> to the XXX show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Total </a:t>
            </a:r>
            <a:r>
              <a:rPr lang="fi-FI" dirty="0" err="1"/>
              <a:t>number</a:t>
            </a:r>
            <a:r>
              <a:rPr lang="fi-FI" dirty="0"/>
              <a:t> of </a:t>
            </a:r>
            <a:r>
              <a:rPr lang="fi-FI" dirty="0" err="1"/>
              <a:t>dogs</a:t>
            </a:r>
            <a:r>
              <a:rPr lang="fi-FI" dirty="0"/>
              <a:t>: XXXX</a:t>
            </a:r>
          </a:p>
          <a:p>
            <a:r>
              <a:rPr lang="fi-FI" dirty="0"/>
              <a:t>Judges: XX</a:t>
            </a:r>
          </a:p>
          <a:p>
            <a:r>
              <a:rPr lang="fi-FI" dirty="0" err="1"/>
              <a:t>Countries</a:t>
            </a:r>
            <a:r>
              <a:rPr lang="fi-FI" dirty="0"/>
              <a:t>: XX</a:t>
            </a:r>
          </a:p>
          <a:p>
            <a:r>
              <a:rPr lang="fi-FI" dirty="0"/>
              <a:t>Rings: XX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5</a:t>
            </a:fld>
            <a:endParaRPr lang="fi-FI"/>
          </a:p>
        </p:txBody>
      </p:sp>
      <p:pic>
        <p:nvPicPr>
          <p:cNvPr id="9" name="Kuva 8" descr="Kuva, joka sisältää kohteen ruoho, koira, eläin, istuminen&#10;&#10;Kuvaus luotu automaattisesti">
            <a:extLst>
              <a:ext uri="{FF2B5EF4-FFF2-40B4-BE49-F238E27FC236}">
                <a16:creationId xmlns:a16="http://schemas.microsoft.com/office/drawing/2014/main" id="{8B0299B1-7A71-477A-BDEC-03168ED43BE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9553" y="0"/>
            <a:ext cx="45724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94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Judges</a:t>
            </a:r>
            <a:r>
              <a:rPr lang="fi-FI" dirty="0"/>
              <a:t> - </a:t>
            </a:r>
            <a:r>
              <a:rPr lang="fi-FI" dirty="0" err="1"/>
              <a:t>rings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Hall 1</a:t>
            </a:r>
          </a:p>
          <a:p>
            <a:r>
              <a:rPr lang="fi-FI" dirty="0"/>
              <a:t>Ring 1 Timo Tuomari</a:t>
            </a:r>
          </a:p>
          <a:p>
            <a:r>
              <a:rPr lang="fi-FI" dirty="0"/>
              <a:t>Ring 2 XXX</a:t>
            </a:r>
          </a:p>
          <a:p>
            <a:r>
              <a:rPr lang="fi-FI" dirty="0"/>
              <a:t>…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07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Finals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FCI 1 Timo Tuomari</a:t>
            </a:r>
          </a:p>
          <a:p>
            <a:r>
              <a:rPr lang="fi-FI" dirty="0"/>
              <a:t>FCI 2 XXX</a:t>
            </a:r>
          </a:p>
          <a:p>
            <a:r>
              <a:rPr lang="fi-FI" dirty="0"/>
              <a:t>…</a:t>
            </a:r>
          </a:p>
          <a:p>
            <a:endParaRPr lang="fi-FI" dirty="0"/>
          </a:p>
          <a:p>
            <a:r>
              <a:rPr lang="fi-FI" dirty="0"/>
              <a:t>BIS </a:t>
            </a:r>
            <a:r>
              <a:rPr lang="fi-FI" dirty="0" err="1"/>
              <a:t>vet</a:t>
            </a:r>
            <a:r>
              <a:rPr lang="fi-FI" dirty="0"/>
              <a:t> XXX</a:t>
            </a:r>
          </a:p>
          <a:p>
            <a:r>
              <a:rPr lang="fi-FI" dirty="0"/>
              <a:t>BIS breeders group XXX</a:t>
            </a:r>
          </a:p>
          <a:p>
            <a:r>
              <a:rPr lang="fi-FI" dirty="0"/>
              <a:t>BIS XXX</a:t>
            </a:r>
          </a:p>
          <a:p>
            <a:r>
              <a:rPr lang="fi-FI" dirty="0"/>
              <a:t>Time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13.10.2019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7</a:t>
            </a:fld>
            <a:endParaRPr lang="fi-FI"/>
          </a:p>
        </p:txBody>
      </p:sp>
      <p:pic>
        <p:nvPicPr>
          <p:cNvPr id="9" name="Kuva 8" descr="Kuva, joka sisältää kohteen eläin, ruoho, ulko, nisäkäs&#10;&#10;Kuvaus luotu automaattisesti">
            <a:extLst>
              <a:ext uri="{FF2B5EF4-FFF2-40B4-BE49-F238E27FC236}">
                <a16:creationId xmlns:a16="http://schemas.microsoft.com/office/drawing/2014/main" id="{2BB0B7F5-EF8E-4687-9DFE-6246176F54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443" y="0"/>
            <a:ext cx="45715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180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Finnish</a:t>
            </a:r>
            <a:r>
              <a:rPr lang="fi-FI" dirty="0"/>
              <a:t> show </a:t>
            </a:r>
            <a:r>
              <a:rPr lang="fi-FI" dirty="0" err="1"/>
              <a:t>rules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66552"/>
            <a:ext cx="10515600" cy="4270785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dirty="0"/>
              <a:t>JUNIOR CLASS			from 9 to 18 months</a:t>
            </a:r>
            <a:endParaRPr lang="fi-FI" i="1" dirty="0"/>
          </a:p>
          <a:p>
            <a:pPr hangingPunct="0"/>
            <a:r>
              <a:rPr lang="en-US" dirty="0"/>
              <a:t>INTERMEDIATE CLASS		from 15 to 24 months</a:t>
            </a:r>
            <a:r>
              <a:rPr lang="fi-FI" i="1" dirty="0"/>
              <a:t> </a:t>
            </a:r>
          </a:p>
          <a:p>
            <a:pPr hangingPunct="0"/>
            <a:r>
              <a:rPr lang="en-US" dirty="0"/>
              <a:t>OPEN CLASS			15 months and over </a:t>
            </a:r>
            <a:endParaRPr lang="fi-FI" i="1" dirty="0"/>
          </a:p>
          <a:p>
            <a:pPr hangingPunct="0"/>
            <a:r>
              <a:rPr lang="en-US" dirty="0"/>
              <a:t>WORKING CLASS		15 months and over, working test certificate required</a:t>
            </a:r>
            <a:endParaRPr lang="fi-FI" i="1" dirty="0"/>
          </a:p>
          <a:p>
            <a:pPr hangingPunct="0"/>
            <a:r>
              <a:rPr lang="en-US" dirty="0"/>
              <a:t>CHAMPION CLASS		15 months and over</a:t>
            </a:r>
            <a:endParaRPr lang="fi-FI" i="1" dirty="0"/>
          </a:p>
          <a:p>
            <a:pPr hangingPunct="0"/>
            <a:r>
              <a:rPr lang="en-US" dirty="0"/>
              <a:t>VETERAN CLASS		8 years and over</a:t>
            </a:r>
          </a:p>
          <a:p>
            <a:pPr hangingPunct="0"/>
            <a:r>
              <a:rPr lang="en-US" dirty="0"/>
              <a:t>BREEDERS CLASS	 	four dogs from the same breeder or having the same</a:t>
            </a:r>
          </a:p>
          <a:p>
            <a:pPr marL="0" indent="0" hangingPunct="0">
              <a:buNone/>
            </a:pPr>
            <a:r>
              <a:rPr lang="en-US" dirty="0"/>
              <a:t>				kennel affix; critiques and only placing, HP to those worth it</a:t>
            </a:r>
          </a:p>
          <a:p>
            <a:pPr marL="0" indent="0" hangingPunct="0">
              <a:buNone/>
            </a:pPr>
            <a:r>
              <a:rPr lang="fi-FI" dirty="0">
                <a:solidFill>
                  <a:schemeClr val="tx1">
                    <a:lumMod val="50000"/>
                  </a:schemeClr>
                </a:solidFill>
              </a:rPr>
              <a:t>Unofficial:</a:t>
            </a:r>
            <a:r>
              <a:rPr lang="fi-FI" dirty="0">
                <a:solidFill>
                  <a:srgbClr val="FF0000"/>
                </a:solidFill>
              </a:rPr>
              <a:t> </a:t>
            </a:r>
          </a:p>
          <a:p>
            <a:pPr hangingPunct="0"/>
            <a:r>
              <a:rPr lang="fi-FI" dirty="0"/>
              <a:t>PUPPY CLASS  		5 to 7 months (only in breed specialties), 7 to 9 months; </a:t>
            </a:r>
          </a:p>
          <a:p>
            <a:pPr marL="0" indent="0" hangingPunct="0">
              <a:buNone/>
            </a:pPr>
            <a:r>
              <a:rPr lang="fi-FI" dirty="0"/>
              <a:t>				</a:t>
            </a:r>
            <a:r>
              <a:rPr lang="en-US" dirty="0"/>
              <a:t>critiques but no grading, only placing, HP to those worth it</a:t>
            </a:r>
          </a:p>
          <a:p>
            <a:pPr hangingPunct="0"/>
            <a:endParaRPr lang="en-US" dirty="0"/>
          </a:p>
          <a:p>
            <a:pPr hangingPunct="0"/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240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Written critique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0518" y="1565753"/>
            <a:ext cx="10515600" cy="4603924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US" dirty="0"/>
              <a:t>Each dog is judged against the </a:t>
            </a:r>
            <a:r>
              <a:rPr lang="en-US" b="1" dirty="0"/>
              <a:t>FCI breed standard</a:t>
            </a:r>
            <a:r>
              <a:rPr lang="en-US" dirty="0"/>
              <a:t> and</a:t>
            </a: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fi-FI" dirty="0"/>
              <a:t>Each dog is given </a:t>
            </a:r>
            <a:r>
              <a:rPr lang="fi-FI" b="1" dirty="0"/>
              <a:t>a written critique </a:t>
            </a:r>
            <a:r>
              <a:rPr lang="fi-FI" dirty="0"/>
              <a:t>and </a:t>
            </a:r>
            <a:r>
              <a:rPr lang="en-US" b="1" dirty="0"/>
              <a:t>graded </a:t>
            </a:r>
            <a:r>
              <a:rPr lang="en-US" dirty="0"/>
              <a:t>according to its quality 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endParaRPr lang="en-US" b="1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US" dirty="0"/>
              <a:t>A written critique of approximately 20–50 words </a:t>
            </a:r>
          </a:p>
          <a:p>
            <a:pPr>
              <a:buClr>
                <a:schemeClr val="tx2"/>
              </a:buClr>
              <a:buFont typeface="Arial" charset="0"/>
              <a:buChar char="•"/>
            </a:pPr>
            <a:r>
              <a:rPr lang="en-US" dirty="0"/>
              <a:t>The critique should indicate the reason for the grading</a:t>
            </a:r>
            <a:endParaRPr lang="fi-FI" b="1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endParaRPr lang="fi-FI" dirty="0"/>
          </a:p>
          <a:p>
            <a:pPr>
              <a:buClr>
                <a:schemeClr val="tx2"/>
              </a:buClr>
              <a:buFont typeface="Arial" charset="0"/>
              <a:buChar char="•"/>
            </a:pPr>
            <a:endParaRPr lang="fi-FI" dirty="0"/>
          </a:p>
          <a:p>
            <a:pPr marL="0" indent="0">
              <a:buClr>
                <a:schemeClr val="tx2"/>
              </a:buClr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3321-FCD8-4643-A1C4-3513C22E49FF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43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tu 76">
      <a:dk1>
        <a:srgbClr val="475155"/>
      </a:dk1>
      <a:lt1>
        <a:srgbClr val="FFFFFF"/>
      </a:lt1>
      <a:dk2>
        <a:srgbClr val="006EB7"/>
      </a:dk2>
      <a:lt2>
        <a:srgbClr val="71ABDD"/>
      </a:lt2>
      <a:accent1>
        <a:srgbClr val="00AA88"/>
      </a:accent1>
      <a:accent2>
        <a:srgbClr val="675DC6"/>
      </a:accent2>
      <a:accent3>
        <a:srgbClr val="F07F3C"/>
      </a:accent3>
      <a:accent4>
        <a:srgbClr val="E1D630"/>
      </a:accent4>
      <a:accent5>
        <a:srgbClr val="6DABE3"/>
      </a:accent5>
      <a:accent6>
        <a:srgbClr val="0D2330"/>
      </a:accent6>
      <a:hlink>
        <a:srgbClr val="006EB7"/>
      </a:hlink>
      <a:folHlink>
        <a:srgbClr val="00AA8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KENNELLIITTO 2017">
      <a:dk1>
        <a:srgbClr val="475155"/>
      </a:dk1>
      <a:lt1>
        <a:srgbClr val="FFFFFF"/>
      </a:lt1>
      <a:dk2>
        <a:srgbClr val="006EB7"/>
      </a:dk2>
      <a:lt2>
        <a:srgbClr val="71ABDD"/>
      </a:lt2>
      <a:accent1>
        <a:srgbClr val="00AA88"/>
      </a:accent1>
      <a:accent2>
        <a:srgbClr val="675DC6"/>
      </a:accent2>
      <a:accent3>
        <a:srgbClr val="F07F3C"/>
      </a:accent3>
      <a:accent4>
        <a:srgbClr val="E1D630"/>
      </a:accent4>
      <a:accent5>
        <a:srgbClr val="6DABE3"/>
      </a:accent5>
      <a:accent6>
        <a:srgbClr val="0D2330"/>
      </a:accent6>
      <a:hlink>
        <a:srgbClr val="006EB7"/>
      </a:hlink>
      <a:folHlink>
        <a:srgbClr val="00AA8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1424</Words>
  <Application>Microsoft Office PowerPoint</Application>
  <PresentationFormat>Laajakuva</PresentationFormat>
  <Paragraphs>218</Paragraphs>
  <Slides>25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Tahoma</vt:lpstr>
      <vt:lpstr>Office-teema</vt:lpstr>
      <vt:lpstr>1_Office-teema</vt:lpstr>
      <vt:lpstr>Briefing for dog show judges</vt:lpstr>
      <vt:lpstr>Welcome to Finland</vt:lpstr>
      <vt:lpstr>The Finnish Kennel Club</vt:lpstr>
      <vt:lpstr>Dog welfare</vt:lpstr>
      <vt:lpstr>Welcome to the XXX show</vt:lpstr>
      <vt:lpstr>Judges - rings</vt:lpstr>
      <vt:lpstr>Finals</vt:lpstr>
      <vt:lpstr>Finnish show rules</vt:lpstr>
      <vt:lpstr>Written critique</vt:lpstr>
      <vt:lpstr> Evaluation of the dog’s behaviour</vt:lpstr>
      <vt:lpstr>Grading</vt:lpstr>
      <vt:lpstr>Placing</vt:lpstr>
      <vt:lpstr>Junior CAC (JCAC) / Veteran CAC (VCAC) </vt:lpstr>
      <vt:lpstr>Best dog / best bitch class and CAC</vt:lpstr>
      <vt:lpstr>CACIB, NORD CAC and BOB</vt:lpstr>
      <vt:lpstr>Breed specific instructions (BSI)</vt:lpstr>
      <vt:lpstr>Breed specific instructions (BSI) for listed breeds</vt:lpstr>
      <vt:lpstr>Note!</vt:lpstr>
      <vt:lpstr>Other remarks</vt:lpstr>
      <vt:lpstr>Have a nice show day!</vt:lpstr>
      <vt:lpstr>Finnish breeds</vt:lpstr>
      <vt:lpstr>Finnish Spitz</vt:lpstr>
      <vt:lpstr>Finnish Lapponian Dog</vt:lpstr>
      <vt:lpstr>Lapponian Herder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Pirjo Peltonen</dc:creator>
  <cp:lastModifiedBy>Janne Lojander</cp:lastModifiedBy>
  <cp:revision>185</cp:revision>
  <dcterms:created xsi:type="dcterms:W3CDTF">2016-10-14T14:40:52Z</dcterms:created>
  <dcterms:modified xsi:type="dcterms:W3CDTF">2025-04-29T06:48:46Z</dcterms:modified>
</cp:coreProperties>
</file>